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7" r:id="rId3"/>
    <p:sldId id="263" r:id="rId4"/>
    <p:sldId id="262" r:id="rId5"/>
    <p:sldId id="264" r:id="rId6"/>
    <p:sldId id="261" r:id="rId7"/>
    <p:sldId id="256" r:id="rId8"/>
    <p:sldId id="258" r:id="rId9"/>
    <p:sldId id="259" r:id="rId10"/>
    <p:sldId id="260"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AFAE-75B8-43AE-8820-CE0E7E5FB575}" type="datetimeFigureOut">
              <a:rPr lang="fr-FR" smtClean="0"/>
              <a:t>04/11/2019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1B9EB-AF69-460C-BFF8-617909D3DE9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7855DD6-7A37-4743-895D-0AB848D12AE1}" type="datetime1">
              <a:rPr lang="fr-FR" smtClean="0"/>
              <a:t>04/11/2019</a:t>
            </a:fld>
            <a:endParaRPr lang="fr-FR"/>
          </a:p>
        </p:txBody>
      </p:sp>
      <p:sp>
        <p:nvSpPr>
          <p:cNvPr id="5" name="Espace réservé du pied de page 4"/>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22154C-7F1D-46CA-B24C-57075D3D847B}" type="datetime1">
              <a:rPr lang="fr-FR" smtClean="0"/>
              <a:t>04/11/2019</a:t>
            </a:fld>
            <a:endParaRPr lang="fr-FR"/>
          </a:p>
        </p:txBody>
      </p:sp>
      <p:sp>
        <p:nvSpPr>
          <p:cNvPr id="5" name="Espace réservé du pied de page 4"/>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CF8F88-23DD-4E01-9ED5-5BE525B28AAE}" type="datetime1">
              <a:rPr lang="fr-FR" smtClean="0"/>
              <a:t>04/11/2019</a:t>
            </a:fld>
            <a:endParaRPr lang="fr-FR"/>
          </a:p>
        </p:txBody>
      </p:sp>
      <p:sp>
        <p:nvSpPr>
          <p:cNvPr id="5" name="Espace réservé du pied de page 4"/>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E7B115-D0B2-4C23-A932-8B9A7C6A7BD4}" type="datetime1">
              <a:rPr lang="fr-FR" smtClean="0"/>
              <a:t>04/11/2019</a:t>
            </a:fld>
            <a:endParaRPr lang="fr-FR"/>
          </a:p>
        </p:txBody>
      </p:sp>
      <p:sp>
        <p:nvSpPr>
          <p:cNvPr id="5" name="Espace réservé du pied de page 4"/>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9355BD-52CD-4376-9CD2-16C0EA1C6CB2}" type="datetime1">
              <a:rPr lang="fr-FR" smtClean="0"/>
              <a:t>04/11/2019</a:t>
            </a:fld>
            <a:endParaRPr lang="fr-FR"/>
          </a:p>
        </p:txBody>
      </p:sp>
      <p:sp>
        <p:nvSpPr>
          <p:cNvPr id="5" name="Espace réservé du pied de page 4"/>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8216FD-A093-4488-9DE1-F8FF57FD5637}" type="datetime1">
              <a:rPr lang="fr-FR" smtClean="0"/>
              <a:t>04/11/2019</a:t>
            </a:fld>
            <a:endParaRPr lang="fr-FR"/>
          </a:p>
        </p:txBody>
      </p:sp>
      <p:sp>
        <p:nvSpPr>
          <p:cNvPr id="6" name="Espace réservé du pied de page 5"/>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7" name="Espace réservé du numéro de diapositive 6"/>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1E0653-A15B-401A-BE72-4C522F9A4024}" type="datetime1">
              <a:rPr lang="fr-FR" smtClean="0"/>
              <a:t>04/11/2019</a:t>
            </a:fld>
            <a:endParaRPr lang="fr-FR"/>
          </a:p>
        </p:txBody>
      </p:sp>
      <p:sp>
        <p:nvSpPr>
          <p:cNvPr id="8" name="Espace réservé du pied de page 7"/>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9" name="Espace réservé du numéro de diapositive 8"/>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FCA783-1DD5-4325-B174-C0A217DA3A2C}" type="datetime1">
              <a:rPr lang="fr-FR" smtClean="0"/>
              <a:t>04/11/2019</a:t>
            </a:fld>
            <a:endParaRPr lang="fr-FR"/>
          </a:p>
        </p:txBody>
      </p:sp>
      <p:sp>
        <p:nvSpPr>
          <p:cNvPr id="4" name="Espace réservé du pied de page 3"/>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5" name="Espace réservé du numéro de diapositive 4"/>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836973-1021-46DC-8BB4-406990EF93DB}" type="datetime1">
              <a:rPr lang="fr-FR" smtClean="0"/>
              <a:t>04/11/2019</a:t>
            </a:fld>
            <a:endParaRPr lang="fr-FR"/>
          </a:p>
        </p:txBody>
      </p:sp>
      <p:sp>
        <p:nvSpPr>
          <p:cNvPr id="3" name="Espace réservé du pied de page 2"/>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4" name="Espace réservé du numéro de diapositive 3"/>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B35137-E8FA-494E-97FE-633B1688777B}" type="datetime1">
              <a:rPr lang="fr-FR" smtClean="0"/>
              <a:t>04/11/2019</a:t>
            </a:fld>
            <a:endParaRPr lang="fr-FR"/>
          </a:p>
        </p:txBody>
      </p:sp>
      <p:sp>
        <p:nvSpPr>
          <p:cNvPr id="6" name="Espace réservé du pied de page 5"/>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7" name="Espace réservé du numéro de diapositive 6"/>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8C6D56-A323-4932-9177-157A0F86AD44}" type="datetime1">
              <a:rPr lang="fr-FR" smtClean="0"/>
              <a:t>04/11/2019</a:t>
            </a:fld>
            <a:endParaRPr lang="fr-FR"/>
          </a:p>
        </p:txBody>
      </p:sp>
      <p:sp>
        <p:nvSpPr>
          <p:cNvPr id="6" name="Espace réservé du pied de page 5"/>
          <p:cNvSpPr>
            <a:spLocks noGrp="1"/>
          </p:cNvSpPr>
          <p:nvPr>
            <p:ph type="ftr" sz="quarter" idx="11"/>
          </p:nvPr>
        </p:nvSpPr>
        <p:spPr/>
        <p:txBody>
          <a:bodyPr/>
          <a:lstStyle/>
          <a:p>
            <a:r>
              <a:rPr lang="fr-FR" smtClean="0"/>
              <a:t>Les droits des femmes - Dispositif Clés des savoirs citoyens - CLE - 2019</a:t>
            </a:r>
            <a:endParaRPr lang="fr-FR"/>
          </a:p>
        </p:txBody>
      </p:sp>
      <p:sp>
        <p:nvSpPr>
          <p:cNvPr id="7" name="Espace réservé du numéro de diapositive 6"/>
          <p:cNvSpPr>
            <a:spLocks noGrp="1"/>
          </p:cNvSpPr>
          <p:nvPr>
            <p:ph type="sldNum" sz="quarter" idx="12"/>
          </p:nvPr>
        </p:nvSpPr>
        <p:spPr/>
        <p:txBody>
          <a:bodyPr/>
          <a:lstStyle/>
          <a:p>
            <a:fld id="{127B8A5C-3ED3-4DB0-91F5-E9247A32C34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C1510-FF17-4F15-8AA2-1CDB130FB3F6}" type="datetime1">
              <a:rPr lang="fr-FR" smtClean="0"/>
              <a:t>04/11/2019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droits des femmes - Dispositif Clés des savoirs citoyens - CLE - 2019</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B8A5C-3ED3-4DB0-91F5-E9247A32C34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340768"/>
            <a:ext cx="8229600" cy="3096344"/>
          </a:xfrm>
        </p:spPr>
        <p:txBody>
          <a:bodyPr>
            <a:normAutofit fontScale="90000"/>
          </a:bodyPr>
          <a:lstStyle/>
          <a:p>
            <a:r>
              <a:rPr lang="fr-FR" b="1" dirty="0" smtClean="0"/>
              <a:t>Les droits des femmes </a:t>
            </a:r>
            <a:r>
              <a:rPr lang="fr-FR" dirty="0" smtClean="0"/>
              <a:t/>
            </a:r>
            <a:br>
              <a:rPr lang="fr-FR" dirty="0" smtClean="0"/>
            </a:br>
            <a:r>
              <a:rPr lang="fr-FR" dirty="0" smtClean="0"/>
              <a:t/>
            </a:r>
            <a:br>
              <a:rPr lang="fr-FR" dirty="0" smtClean="0"/>
            </a:br>
            <a:r>
              <a:rPr lang="fr-FR" i="1" dirty="0" smtClean="0"/>
              <a:t>Dispositif </a:t>
            </a:r>
            <a:r>
              <a:rPr lang="fr-FR" i="1" dirty="0" smtClean="0"/>
              <a:t>Clés des savoirs </a:t>
            </a:r>
            <a:r>
              <a:rPr lang="fr-FR" i="1" dirty="0" smtClean="0"/>
              <a:t>citoyen</a:t>
            </a:r>
            <a:r>
              <a:rPr lang="fr-FR" dirty="0" smtClean="0"/>
              <a:t>s Association CLE</a:t>
            </a:r>
            <a:br>
              <a:rPr lang="fr-FR" dirty="0" smtClean="0"/>
            </a:br>
            <a:r>
              <a:rPr lang="fr-FR" i="1" dirty="0" smtClean="0"/>
              <a:t>2019</a:t>
            </a:r>
            <a:r>
              <a:rPr lang="fr-FR" dirty="0" smtClean="0"/>
              <a:t/>
            </a:r>
            <a:br>
              <a:rPr lang="fr-FR" dirty="0" smtClean="0"/>
            </a:br>
            <a:endParaRPr lang="fr-FR" dirty="0"/>
          </a:p>
        </p:txBody>
      </p:sp>
      <p:pic>
        <p:nvPicPr>
          <p:cNvPr id="5" name="Espace réservé du contenu 4" descr="AssoCle.png"/>
          <p:cNvPicPr>
            <a:picLocks noGrp="1" noChangeAspect="1"/>
          </p:cNvPicPr>
          <p:nvPr>
            <p:ph idx="1"/>
          </p:nvPr>
        </p:nvPicPr>
        <p:blipFill>
          <a:blip r:embed="rId2" cstate="print"/>
          <a:stretch>
            <a:fillRect/>
          </a:stretch>
        </p:blipFill>
        <p:spPr>
          <a:xfrm>
            <a:off x="3851920" y="4725144"/>
            <a:ext cx="1584176" cy="1584176"/>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71670" y="1071546"/>
            <a:ext cx="4914912" cy="614370"/>
          </a:xfrm>
          <a:ln w="3175">
            <a:solidFill>
              <a:schemeClr val="tx1"/>
            </a:solidFill>
          </a:ln>
        </p:spPr>
        <p:txBody>
          <a:bodyPr/>
          <a:lstStyle/>
          <a:p>
            <a:r>
              <a:rPr lang="fr-FR" dirty="0" smtClean="0">
                <a:solidFill>
                  <a:schemeClr val="tx1"/>
                </a:solidFill>
                <a:latin typeface="Tahoma" pitchFamily="34" charset="0"/>
                <a:ea typeface="Tahoma" pitchFamily="34" charset="0"/>
                <a:cs typeface="Tahoma" pitchFamily="34" charset="0"/>
              </a:rPr>
              <a:t>Réagir face aux violences</a:t>
            </a:r>
            <a:endParaRPr lang="fr-FR" dirty="0">
              <a:solidFill>
                <a:schemeClr val="tx1"/>
              </a:solidFill>
              <a:latin typeface="Tahoma" pitchFamily="34" charset="0"/>
              <a:ea typeface="Tahoma" pitchFamily="34" charset="0"/>
              <a:cs typeface="Tahoma" pitchFamily="34" charset="0"/>
            </a:endParaRPr>
          </a:p>
        </p:txBody>
      </p:sp>
      <p:sp>
        <p:nvSpPr>
          <p:cNvPr id="4" name="Sous-titre 2"/>
          <p:cNvSpPr txBox="1">
            <a:spLocks/>
          </p:cNvSpPr>
          <p:nvPr/>
        </p:nvSpPr>
        <p:spPr>
          <a:xfrm>
            <a:off x="428596" y="2500306"/>
            <a:ext cx="3786214" cy="3786214"/>
          </a:xfrm>
          <a:prstGeom prst="rect">
            <a:avLst/>
          </a:prstGeom>
          <a:ln w="3175">
            <a:solidFill>
              <a:schemeClr val="tx1"/>
            </a:solidFill>
          </a:ln>
        </p:spPr>
        <p:txBody>
          <a:bodyPr vert="horz" lIns="91440" tIns="45720" rIns="91440" bIns="45720" rtlCol="0">
            <a:noAutofit/>
          </a:bodyPr>
          <a:lstStyle/>
          <a:p>
            <a:r>
              <a:rPr lang="fr-FR" sz="1400" b="1" dirty="0" smtClean="0">
                <a:latin typeface="Tahoma" pitchFamily="34" charset="0"/>
                <a:ea typeface="Tahoma" pitchFamily="34" charset="0"/>
                <a:cs typeface="Tahoma" pitchFamily="34" charset="0"/>
              </a:rPr>
              <a:t>Des aides pour les victimes de violences sexuelles </a:t>
            </a:r>
          </a:p>
          <a:p>
            <a:r>
              <a:rPr lang="fr-FR" sz="1400" dirty="0" smtClean="0">
                <a:latin typeface="Tahoma" pitchFamily="34" charset="0"/>
                <a:ea typeface="Tahoma" pitchFamily="34" charset="0"/>
                <a:cs typeface="Tahoma" pitchFamily="34" charset="0"/>
              </a:rPr>
              <a:t>Une personne victime de violences sexuelles souhaite souvent oublier le plus vite possible. Pour ne pas être seule et recevoir de l'aide, il faut, quand cela est possible, en parler à des amis, des parents, une infirmière scolaire, une assistante sociale... S'il est trop difficile de parler, il est possible d'écrire ce qui s'est passé. </a:t>
            </a:r>
          </a:p>
          <a:p>
            <a:r>
              <a:rPr lang="fr-FR" sz="1400" dirty="0" smtClean="0">
                <a:latin typeface="Tahoma" pitchFamily="34" charset="0"/>
                <a:ea typeface="Tahoma" pitchFamily="34" charset="0"/>
                <a:cs typeface="Tahoma" pitchFamily="34" charset="0"/>
              </a:rPr>
              <a:t>Il est important de voir un médecin le plus rapidement possible, sans se laver, en apportant ses vêtements dans un sac s'ils ont été salis par l'agresseur, pour pouvoir avoir des preuves. </a:t>
            </a:r>
          </a:p>
          <a:p>
            <a:r>
              <a:rPr lang="fr-FR" sz="1400" dirty="0" smtClean="0">
                <a:latin typeface="Tahoma" pitchFamily="34" charset="0"/>
                <a:ea typeface="Tahoma" pitchFamily="34" charset="0"/>
                <a:cs typeface="Tahoma" pitchFamily="34" charset="0"/>
              </a:rPr>
              <a:t>Il faut porter plainte dans un commissariat ou une gendarmerie. </a:t>
            </a:r>
            <a:endParaRPr lang="fr-FR" sz="1400" dirty="0">
              <a:latin typeface="Tahoma" pitchFamily="34" charset="0"/>
              <a:ea typeface="Tahoma" pitchFamily="34" charset="0"/>
              <a:cs typeface="Tahoma" pitchFamily="34" charset="0"/>
            </a:endParaRPr>
          </a:p>
        </p:txBody>
      </p:sp>
      <p:sp>
        <p:nvSpPr>
          <p:cNvPr id="5" name="Sous-titre 2"/>
          <p:cNvSpPr txBox="1">
            <a:spLocks/>
          </p:cNvSpPr>
          <p:nvPr/>
        </p:nvSpPr>
        <p:spPr>
          <a:xfrm>
            <a:off x="5072066" y="2500306"/>
            <a:ext cx="3557590" cy="3929090"/>
          </a:xfrm>
          <a:prstGeom prst="rect">
            <a:avLst/>
          </a:prstGeom>
          <a:ln w="3175">
            <a:solidFill>
              <a:schemeClr val="tx1"/>
            </a:solidFill>
          </a:ln>
        </p:spPr>
        <p:txBody>
          <a:bodyPr vert="horz" lIns="91440" tIns="45720" rIns="91440" bIns="45720" rtlCol="0">
            <a:noAutofit/>
          </a:bodyPr>
          <a:lstStyle/>
          <a:p>
            <a:r>
              <a:rPr lang="fr-FR" sz="1200" b="1" dirty="0" smtClean="0">
                <a:latin typeface="Tahoma" pitchFamily="34" charset="0"/>
                <a:ea typeface="Tahoma" pitchFamily="34" charset="0"/>
                <a:cs typeface="Tahoma" pitchFamily="34" charset="0"/>
              </a:rPr>
              <a:t>Les numéros d'urgence (gratuits) </a:t>
            </a:r>
          </a:p>
          <a:p>
            <a:r>
              <a:rPr lang="fr-FR" sz="1200" b="1" dirty="0" smtClean="0">
                <a:latin typeface="Tahoma" pitchFamily="34" charset="0"/>
                <a:ea typeface="Tahoma" pitchFamily="34" charset="0"/>
                <a:cs typeface="Tahoma" pitchFamily="34" charset="0"/>
              </a:rPr>
              <a:t>Le 17 : </a:t>
            </a:r>
            <a:r>
              <a:rPr lang="fr-FR" sz="1200" dirty="0" smtClean="0">
                <a:latin typeface="Tahoma" pitchFamily="34" charset="0"/>
                <a:ea typeface="Tahoma" pitchFamily="34" charset="0"/>
                <a:cs typeface="Tahoma" pitchFamily="34" charset="0"/>
              </a:rPr>
              <a:t>pour la police et la gendarmerie. </a:t>
            </a:r>
          </a:p>
          <a:p>
            <a:r>
              <a:rPr lang="fr-FR" sz="1200" b="1" dirty="0" smtClean="0">
                <a:latin typeface="Tahoma" pitchFamily="34" charset="0"/>
                <a:ea typeface="Tahoma" pitchFamily="34" charset="0"/>
                <a:cs typeface="Tahoma" pitchFamily="34" charset="0"/>
              </a:rPr>
              <a:t>Le 112 : </a:t>
            </a:r>
            <a:r>
              <a:rPr lang="fr-FR" sz="1200" dirty="0" smtClean="0">
                <a:latin typeface="Tahoma" pitchFamily="34" charset="0"/>
                <a:ea typeface="Tahoma" pitchFamily="34" charset="0"/>
                <a:cs typeface="Tahoma" pitchFamily="34" charset="0"/>
              </a:rPr>
              <a:t>numéro d’appel européen pour les services d’urgence, valable dans l’Union Européenne. </a:t>
            </a:r>
          </a:p>
          <a:p>
            <a:r>
              <a:rPr lang="fr-FR" sz="1200" b="1" dirty="0" smtClean="0">
                <a:latin typeface="Tahoma" pitchFamily="34" charset="0"/>
                <a:ea typeface="Tahoma" pitchFamily="34" charset="0"/>
                <a:cs typeface="Tahoma" pitchFamily="34" charset="0"/>
              </a:rPr>
              <a:t>Le 15 : </a:t>
            </a:r>
            <a:r>
              <a:rPr lang="fr-FR" sz="1200" dirty="0" smtClean="0">
                <a:latin typeface="Tahoma" pitchFamily="34" charset="0"/>
                <a:ea typeface="Tahoma" pitchFamily="34" charset="0"/>
                <a:cs typeface="Tahoma" pitchFamily="34" charset="0"/>
              </a:rPr>
              <a:t>pour les urgences médicales, 24h/24. </a:t>
            </a:r>
          </a:p>
          <a:p>
            <a:r>
              <a:rPr lang="fr-FR" sz="1200" b="1" dirty="0" smtClean="0">
                <a:latin typeface="Tahoma" pitchFamily="34" charset="0"/>
                <a:ea typeface="Tahoma" pitchFamily="34" charset="0"/>
                <a:cs typeface="Tahoma" pitchFamily="34" charset="0"/>
              </a:rPr>
              <a:t>Le 18 : </a:t>
            </a:r>
            <a:r>
              <a:rPr lang="fr-FR" sz="1200" dirty="0" smtClean="0">
                <a:latin typeface="Tahoma" pitchFamily="34" charset="0"/>
                <a:ea typeface="Tahoma" pitchFamily="34" charset="0"/>
                <a:cs typeface="Tahoma" pitchFamily="34" charset="0"/>
              </a:rPr>
              <a:t>pour les pompiers. </a:t>
            </a:r>
          </a:p>
          <a:p>
            <a:r>
              <a:rPr lang="fr-FR" sz="1200" b="1" dirty="0" smtClean="0">
                <a:latin typeface="Tahoma" pitchFamily="34" charset="0"/>
                <a:ea typeface="Tahoma" pitchFamily="34" charset="0"/>
                <a:cs typeface="Tahoma" pitchFamily="34" charset="0"/>
              </a:rPr>
              <a:t>Le 114 : </a:t>
            </a:r>
            <a:r>
              <a:rPr lang="fr-FR" sz="1200" dirty="0" smtClean="0">
                <a:latin typeface="Tahoma" pitchFamily="34" charset="0"/>
                <a:ea typeface="Tahoma" pitchFamily="34" charset="0"/>
                <a:cs typeface="Tahoma" pitchFamily="34" charset="0"/>
              </a:rPr>
              <a:t>numéro d’urgence pour les personnes sourdes ou malentendantes victimes ou témoins d’une situation d’urgence. </a:t>
            </a:r>
            <a:endParaRPr lang="fr-FR" sz="1200" dirty="0" smtClean="0"/>
          </a:p>
          <a:p>
            <a:endParaRPr lang="fr-FR" sz="1200" dirty="0" smtClean="0"/>
          </a:p>
          <a:p>
            <a:r>
              <a:rPr lang="fr-FR" sz="1200" dirty="0" smtClean="0"/>
              <a:t>Le </a:t>
            </a:r>
            <a:r>
              <a:rPr lang="fr-FR" sz="1200" b="1" dirty="0" smtClean="0"/>
              <a:t>39 19 : Violences Femmes Info </a:t>
            </a:r>
          </a:p>
          <a:p>
            <a:r>
              <a:rPr lang="fr-FR" sz="1200" dirty="0" smtClean="0"/>
              <a:t>C'est un numéro d'écoute pour les femmes victimes de violences, pour pouvoir expliquer ce qui s'est passé, être informées et conseillées sur ce qu'il faut faire. Le numéro est gratuit. Il est ouvert du lundi au vendredi de 9 h à 22 h, les samedis, dimanches et jours fériés de 9 h à 18 h. </a:t>
            </a:r>
          </a:p>
          <a:p>
            <a:r>
              <a:rPr lang="fr-FR" sz="1200" dirty="0" smtClean="0"/>
              <a:t>Les témoins de violences peuvent aussi appeler ce numéro pour savoir comment agir. </a:t>
            </a:r>
            <a:endParaRPr lang="fr-FR" sz="1200" dirty="0" smtClean="0">
              <a:latin typeface="Tahoma" pitchFamily="34" charset="0"/>
              <a:ea typeface="Tahoma" pitchFamily="34" charset="0"/>
              <a:cs typeface="Tahoma" pitchFamily="34" charset="0"/>
            </a:endParaRPr>
          </a:p>
        </p:txBody>
      </p:sp>
      <p:cxnSp>
        <p:nvCxnSpPr>
          <p:cNvPr id="10" name="Connecteur droit avec flèche 9"/>
          <p:cNvCxnSpPr>
            <a:stCxn id="3" idx="2"/>
            <a:endCxn id="5" idx="0"/>
          </p:cNvCxnSpPr>
          <p:nvPr/>
        </p:nvCxnSpPr>
        <p:spPr>
          <a:xfrm rot="16200000" flipH="1">
            <a:off x="5282798" y="932243"/>
            <a:ext cx="814390" cy="2321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3" idx="2"/>
          </p:cNvCxnSpPr>
          <p:nvPr/>
        </p:nvCxnSpPr>
        <p:spPr>
          <a:xfrm rot="5400000">
            <a:off x="2857484" y="828664"/>
            <a:ext cx="814390" cy="2528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p:txBody>
          <a:bodyPr/>
          <a:lstStyle/>
          <a:p>
            <a:r>
              <a:rPr lang="fr-FR" smtClean="0"/>
              <a:t>Les droits des femmes - Dispositif Clés des savoirs citoyens - CLE - 2019</a:t>
            </a:r>
            <a:endParaRPr lang="fr-F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droits des femmes 001.jpg"/>
          <p:cNvPicPr>
            <a:picLocks noChangeAspect="1"/>
          </p:cNvPicPr>
          <p:nvPr/>
        </p:nvPicPr>
        <p:blipFill>
          <a:blip r:embed="rId2" cstate="print"/>
          <a:stretch>
            <a:fillRect/>
          </a:stretch>
        </p:blipFill>
        <p:spPr>
          <a:xfrm>
            <a:off x="1512000" y="72000"/>
            <a:ext cx="6081789" cy="1800000"/>
          </a:xfrm>
          <a:prstGeom prst="rect">
            <a:avLst/>
          </a:prstGeom>
        </p:spPr>
      </p:pic>
      <p:pic>
        <p:nvPicPr>
          <p:cNvPr id="30" name="Image 29" descr="droits des femmes 003.jpg"/>
          <p:cNvPicPr>
            <a:picLocks noChangeAspect="1"/>
          </p:cNvPicPr>
          <p:nvPr/>
        </p:nvPicPr>
        <p:blipFill>
          <a:blip r:embed="rId3" cstate="print"/>
          <a:stretch>
            <a:fillRect/>
          </a:stretch>
        </p:blipFill>
        <p:spPr>
          <a:xfrm>
            <a:off x="1116000" y="2052000"/>
            <a:ext cx="7120877" cy="1800000"/>
          </a:xfrm>
          <a:prstGeom prst="rect">
            <a:avLst/>
          </a:prstGeom>
        </p:spPr>
      </p:pic>
      <p:pic>
        <p:nvPicPr>
          <p:cNvPr id="33" name="Image 32" descr="droits des femmes 006.jpg"/>
          <p:cNvPicPr>
            <a:picLocks noChangeAspect="1"/>
          </p:cNvPicPr>
          <p:nvPr/>
        </p:nvPicPr>
        <p:blipFill>
          <a:blip r:embed="rId4" cstate="print"/>
          <a:stretch>
            <a:fillRect/>
          </a:stretch>
        </p:blipFill>
        <p:spPr>
          <a:xfrm>
            <a:off x="1152000" y="3960000"/>
            <a:ext cx="6733461" cy="2880000"/>
          </a:xfrm>
          <a:prstGeom prst="rect">
            <a:avLst/>
          </a:prstGeom>
        </p:spPr>
      </p:pic>
      <p:sp>
        <p:nvSpPr>
          <p:cNvPr id="5" name="Espace réservé du pied de page 4"/>
          <p:cNvSpPr>
            <a:spLocks noGrp="1"/>
          </p:cNvSpPr>
          <p:nvPr>
            <p:ph type="ftr" sz="quarter" idx="11"/>
          </p:nvPr>
        </p:nvSpPr>
        <p:spPr>
          <a:xfrm>
            <a:off x="0" y="6356350"/>
            <a:ext cx="9144000" cy="365125"/>
          </a:xfrm>
        </p:spPr>
        <p:txBody>
          <a:bodyPr/>
          <a:lstStyle/>
          <a:p>
            <a:r>
              <a:rPr lang="fr-FR" dirty="0" smtClean="0"/>
              <a:t>Les droits des femmes - Dispositif Clés des savoirs citoyens - CLE - 2019</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roits des femmes 002.jpg"/>
          <p:cNvPicPr>
            <a:picLocks noChangeAspect="1"/>
          </p:cNvPicPr>
          <p:nvPr/>
        </p:nvPicPr>
        <p:blipFill>
          <a:blip r:embed="rId2" cstate="print"/>
          <a:stretch>
            <a:fillRect/>
          </a:stretch>
        </p:blipFill>
        <p:spPr>
          <a:xfrm>
            <a:off x="1032874" y="288000"/>
            <a:ext cx="7054679" cy="6408000"/>
          </a:xfrm>
          <a:prstGeom prst="rect">
            <a:avLst/>
          </a:prstGeom>
        </p:spPr>
      </p:pic>
      <p:sp>
        <p:nvSpPr>
          <p:cNvPr id="3" name="Espace réservé du pied de page 2"/>
          <p:cNvSpPr>
            <a:spLocks noGrp="1"/>
          </p:cNvSpPr>
          <p:nvPr>
            <p:ph type="ftr" sz="quarter" idx="11"/>
          </p:nvPr>
        </p:nvSpPr>
        <p:spPr>
          <a:xfrm>
            <a:off x="0" y="6597352"/>
            <a:ext cx="9144000" cy="260648"/>
          </a:xfrm>
        </p:spPr>
        <p:txBody>
          <a:bodyPr/>
          <a:lstStyle/>
          <a:p>
            <a:r>
              <a:rPr lang="fr-FR" dirty="0" smtClean="0"/>
              <a:t>Les droits des femmes - Dispositif Clés des savoirs citoyens - CLE - 2019</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roits des femmes 004.jpg"/>
          <p:cNvPicPr>
            <a:picLocks noChangeAspect="1"/>
          </p:cNvPicPr>
          <p:nvPr/>
        </p:nvPicPr>
        <p:blipFill>
          <a:blip r:embed="rId2" cstate="print"/>
          <a:stretch>
            <a:fillRect/>
          </a:stretch>
        </p:blipFill>
        <p:spPr>
          <a:xfrm>
            <a:off x="252000" y="186266"/>
            <a:ext cx="8628722" cy="6120000"/>
          </a:xfrm>
          <a:prstGeom prst="rect">
            <a:avLst/>
          </a:prstGeom>
        </p:spPr>
      </p:pic>
      <p:sp>
        <p:nvSpPr>
          <p:cNvPr id="3" name="Espace réservé du pied de page 2"/>
          <p:cNvSpPr>
            <a:spLocks noGrp="1"/>
          </p:cNvSpPr>
          <p:nvPr>
            <p:ph type="ftr" sz="quarter" idx="11"/>
          </p:nvPr>
        </p:nvSpPr>
        <p:spPr/>
        <p:txBody>
          <a:bodyPr/>
          <a:lstStyle/>
          <a:p>
            <a:r>
              <a:rPr lang="fr-FR" smtClean="0"/>
              <a:t>Les droits des femmes - Dispositif Clés des savoirs citoyens - CLE - 2019</a:t>
            </a: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roits des femmes 005.jpg"/>
          <p:cNvPicPr>
            <a:picLocks noChangeAspect="1"/>
          </p:cNvPicPr>
          <p:nvPr/>
        </p:nvPicPr>
        <p:blipFill>
          <a:blip r:embed="rId2" cstate="print"/>
          <a:stretch>
            <a:fillRect/>
          </a:stretch>
        </p:blipFill>
        <p:spPr>
          <a:xfrm>
            <a:off x="324000" y="762000"/>
            <a:ext cx="8701716" cy="5076000"/>
          </a:xfrm>
          <a:prstGeom prst="rect">
            <a:avLst/>
          </a:prstGeom>
        </p:spPr>
      </p:pic>
      <p:sp>
        <p:nvSpPr>
          <p:cNvPr id="3" name="Espace réservé du pied de page 2"/>
          <p:cNvSpPr>
            <a:spLocks noGrp="1"/>
          </p:cNvSpPr>
          <p:nvPr>
            <p:ph type="ftr" sz="quarter" idx="11"/>
          </p:nvPr>
        </p:nvSpPr>
        <p:spPr/>
        <p:txBody>
          <a:bodyPr/>
          <a:lstStyle/>
          <a:p>
            <a:r>
              <a:rPr lang="fr-FR" smtClean="0"/>
              <a:t>Les droits des femmes - Dispositif Clés des savoirs citoyens - CLE - 2019</a:t>
            </a: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71736" y="3214686"/>
            <a:ext cx="4000528" cy="614370"/>
          </a:xfrm>
          <a:ln w="3175">
            <a:solidFill>
              <a:schemeClr val="tx1"/>
            </a:solidFill>
          </a:ln>
        </p:spPr>
        <p:txBody>
          <a:bodyPr>
            <a:normAutofit fontScale="92500"/>
          </a:bodyPr>
          <a:lstStyle/>
          <a:p>
            <a:r>
              <a:rPr lang="fr-FR" dirty="0" smtClean="0">
                <a:solidFill>
                  <a:schemeClr val="tx1"/>
                </a:solidFill>
                <a:latin typeface="Tahoma" pitchFamily="34" charset="0"/>
                <a:ea typeface="Tahoma" pitchFamily="34" charset="0"/>
                <a:cs typeface="Tahoma" pitchFamily="34" charset="0"/>
              </a:rPr>
              <a:t>Les droits des femmes</a:t>
            </a:r>
            <a:endParaRPr lang="fr-FR" dirty="0">
              <a:solidFill>
                <a:schemeClr val="tx1"/>
              </a:solidFill>
              <a:latin typeface="Tahoma" pitchFamily="34" charset="0"/>
              <a:ea typeface="Tahoma" pitchFamily="34" charset="0"/>
              <a:cs typeface="Tahoma" pitchFamily="34" charset="0"/>
            </a:endParaRPr>
          </a:p>
        </p:txBody>
      </p:sp>
      <p:sp>
        <p:nvSpPr>
          <p:cNvPr id="4" name="Sous-titre 2"/>
          <p:cNvSpPr txBox="1">
            <a:spLocks/>
          </p:cNvSpPr>
          <p:nvPr/>
        </p:nvSpPr>
        <p:spPr>
          <a:xfrm>
            <a:off x="428596" y="642918"/>
            <a:ext cx="2000264" cy="785818"/>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La contraception</a:t>
            </a:r>
          </a:p>
          <a:p>
            <a:pPr algn="ctr"/>
            <a:r>
              <a:rPr lang="fr-FR" dirty="0" smtClean="0">
                <a:latin typeface="Tahoma" pitchFamily="34" charset="0"/>
                <a:ea typeface="Tahoma" pitchFamily="34" charset="0"/>
                <a:cs typeface="Tahoma" pitchFamily="34" charset="0"/>
              </a:rPr>
              <a:t>La pilule</a:t>
            </a:r>
            <a:endParaRPr lang="fr-FR" dirty="0">
              <a:latin typeface="Tahoma" pitchFamily="34" charset="0"/>
              <a:ea typeface="Tahoma" pitchFamily="34" charset="0"/>
              <a:cs typeface="Tahoma" pitchFamily="34" charset="0"/>
            </a:endParaRPr>
          </a:p>
        </p:txBody>
      </p:sp>
      <p:sp>
        <p:nvSpPr>
          <p:cNvPr id="7" name="Sous-titre 2"/>
          <p:cNvSpPr txBox="1">
            <a:spLocks/>
          </p:cNvSpPr>
          <p:nvPr/>
        </p:nvSpPr>
        <p:spPr>
          <a:xfrm>
            <a:off x="3428992" y="428604"/>
            <a:ext cx="2357454" cy="785818"/>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Congés payés, congés de maternité</a:t>
            </a:r>
            <a:endParaRPr lang="fr-FR" dirty="0">
              <a:latin typeface="Tahoma" pitchFamily="34" charset="0"/>
              <a:ea typeface="Tahoma" pitchFamily="34" charset="0"/>
              <a:cs typeface="Tahoma" pitchFamily="34" charset="0"/>
            </a:endParaRPr>
          </a:p>
        </p:txBody>
      </p:sp>
      <p:sp>
        <p:nvSpPr>
          <p:cNvPr id="8" name="Sous-titre 2"/>
          <p:cNvSpPr txBox="1">
            <a:spLocks/>
          </p:cNvSpPr>
          <p:nvPr/>
        </p:nvSpPr>
        <p:spPr>
          <a:xfrm>
            <a:off x="357158" y="2357430"/>
            <a:ext cx="2214578" cy="428628"/>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L’avortement</a:t>
            </a:r>
            <a:endParaRPr lang="fr-FR" dirty="0">
              <a:latin typeface="Tahoma" pitchFamily="34" charset="0"/>
              <a:ea typeface="Tahoma" pitchFamily="34" charset="0"/>
              <a:cs typeface="Tahoma" pitchFamily="34" charset="0"/>
            </a:endParaRPr>
          </a:p>
        </p:txBody>
      </p:sp>
      <p:sp>
        <p:nvSpPr>
          <p:cNvPr id="9" name="Sous-titre 2"/>
          <p:cNvSpPr txBox="1">
            <a:spLocks/>
          </p:cNvSpPr>
          <p:nvPr/>
        </p:nvSpPr>
        <p:spPr>
          <a:xfrm>
            <a:off x="357158" y="4857760"/>
            <a:ext cx="3000396" cy="1357322"/>
          </a:xfrm>
          <a:prstGeom prst="rect">
            <a:avLst/>
          </a:prstGeom>
          <a:ln w="3175">
            <a:solidFill>
              <a:schemeClr val="tx1"/>
            </a:solidFill>
          </a:ln>
        </p:spPr>
        <p:txBody>
          <a:bodyPr vert="horz" lIns="91440" tIns="45720" rIns="91440" bIns="45720" rtlCol="0">
            <a:noAutofit/>
          </a:bodyPr>
          <a:lstStyle/>
          <a:p>
            <a:r>
              <a:rPr lang="fr-FR" b="1" u="sng" dirty="0" smtClean="0">
                <a:latin typeface="Tahoma" pitchFamily="34" charset="0"/>
                <a:ea typeface="Tahoma" pitchFamily="34" charset="0"/>
                <a:cs typeface="Tahoma" pitchFamily="34" charset="0"/>
              </a:rPr>
              <a:t>Égalité avec les hommes</a:t>
            </a:r>
          </a:p>
          <a:p>
            <a:r>
              <a:rPr lang="fr-FR" dirty="0" smtClean="0">
                <a:latin typeface="Tahoma" pitchFamily="34" charset="0"/>
                <a:ea typeface="Tahoma" pitchFamily="34" charset="0"/>
                <a:cs typeface="Tahoma" pitchFamily="34" charset="0"/>
              </a:rPr>
              <a:t>Faire les mêmes activités (loisirs, ménage, cuisine, éducation des enfants)</a:t>
            </a:r>
            <a:endParaRPr lang="fr-FR" dirty="0">
              <a:latin typeface="Tahoma" pitchFamily="34" charset="0"/>
              <a:ea typeface="Tahoma" pitchFamily="34" charset="0"/>
              <a:cs typeface="Tahoma" pitchFamily="34" charset="0"/>
            </a:endParaRPr>
          </a:p>
        </p:txBody>
      </p:sp>
      <p:sp>
        <p:nvSpPr>
          <p:cNvPr id="10" name="Sous-titre 2"/>
          <p:cNvSpPr txBox="1">
            <a:spLocks/>
          </p:cNvSpPr>
          <p:nvPr/>
        </p:nvSpPr>
        <p:spPr>
          <a:xfrm>
            <a:off x="5072066" y="4857760"/>
            <a:ext cx="3714776" cy="1500198"/>
          </a:xfrm>
          <a:prstGeom prst="rect">
            <a:avLst/>
          </a:prstGeom>
          <a:ln w="3175">
            <a:solidFill>
              <a:schemeClr val="tx1"/>
            </a:solidFill>
          </a:ln>
        </p:spPr>
        <p:txBody>
          <a:bodyPr vert="horz" lIns="91440" tIns="45720" rIns="91440" bIns="45720" rtlCol="0">
            <a:noAutofit/>
          </a:bodyPr>
          <a:lstStyle/>
          <a:p>
            <a:pPr algn="ctr"/>
            <a:r>
              <a:rPr lang="fr-FR" b="1" u="sng" dirty="0">
                <a:latin typeface="Tahoma" pitchFamily="34" charset="0"/>
                <a:ea typeface="Tahoma" pitchFamily="34" charset="0"/>
                <a:cs typeface="Tahoma" pitchFamily="34" charset="0"/>
              </a:rPr>
              <a:t> </a:t>
            </a:r>
            <a:r>
              <a:rPr lang="fr-FR" b="1" u="sng" dirty="0" smtClean="0">
                <a:latin typeface="Tahoma" pitchFamily="34" charset="0"/>
                <a:ea typeface="Tahoma" pitchFamily="34" charset="0"/>
                <a:cs typeface="Tahoma" pitchFamily="34" charset="0"/>
              </a:rPr>
              <a:t>Travail</a:t>
            </a:r>
          </a:p>
          <a:p>
            <a:r>
              <a:rPr lang="fr-FR" dirty="0" smtClean="0">
                <a:latin typeface="Tahoma" pitchFamily="34" charset="0"/>
                <a:ea typeface="Tahoma" pitchFamily="34" charset="0"/>
                <a:cs typeface="Tahoma" pitchFamily="34" charset="0"/>
              </a:rPr>
              <a:t>Égalité pour le travail, même travail, même salaire, choisir son travail</a:t>
            </a:r>
          </a:p>
          <a:p>
            <a:r>
              <a:rPr lang="fr-FR" dirty="0" smtClean="0">
                <a:latin typeface="Tahoma" pitchFamily="34" charset="0"/>
                <a:ea typeface="Tahoma" pitchFamily="34" charset="0"/>
                <a:cs typeface="Tahoma" pitchFamily="34" charset="0"/>
              </a:rPr>
              <a:t>Garder son salaire</a:t>
            </a:r>
            <a:endParaRPr lang="fr-FR" dirty="0">
              <a:latin typeface="Tahoma" pitchFamily="34" charset="0"/>
              <a:ea typeface="Tahoma" pitchFamily="34" charset="0"/>
              <a:cs typeface="Tahoma" pitchFamily="34" charset="0"/>
            </a:endParaRPr>
          </a:p>
        </p:txBody>
      </p:sp>
      <p:sp>
        <p:nvSpPr>
          <p:cNvPr id="11" name="Sous-titre 2"/>
          <p:cNvSpPr txBox="1">
            <a:spLocks/>
          </p:cNvSpPr>
          <p:nvPr/>
        </p:nvSpPr>
        <p:spPr>
          <a:xfrm>
            <a:off x="6429388" y="500042"/>
            <a:ext cx="2214578" cy="1643074"/>
          </a:xfrm>
          <a:prstGeom prst="rect">
            <a:avLst/>
          </a:prstGeom>
          <a:ln w="3175">
            <a:solidFill>
              <a:schemeClr val="tx1"/>
            </a:solidFill>
          </a:ln>
        </p:spPr>
        <p:txBody>
          <a:bodyPr vert="horz" lIns="91440" tIns="45720" rIns="91440" bIns="45720" rtlCol="0">
            <a:noAutofit/>
          </a:bodyPr>
          <a:lstStyle/>
          <a:p>
            <a:pPr algn="ctr"/>
            <a:r>
              <a:rPr lang="fr-FR" b="1" u="sng" dirty="0">
                <a:latin typeface="Tahoma" pitchFamily="34" charset="0"/>
                <a:ea typeface="Tahoma" pitchFamily="34" charset="0"/>
                <a:cs typeface="Tahoma" pitchFamily="34" charset="0"/>
              </a:rPr>
              <a:t> </a:t>
            </a:r>
            <a:r>
              <a:rPr lang="fr-FR" b="1" u="sng" dirty="0" smtClean="0">
                <a:latin typeface="Tahoma" pitchFamily="34" charset="0"/>
                <a:ea typeface="Tahoma" pitchFamily="34" charset="0"/>
                <a:cs typeface="Tahoma" pitchFamily="34" charset="0"/>
              </a:rPr>
              <a:t>Vote</a:t>
            </a:r>
          </a:p>
          <a:p>
            <a:r>
              <a:rPr lang="fr-FR" dirty="0" smtClean="0">
                <a:latin typeface="Tahoma" pitchFamily="34" charset="0"/>
                <a:ea typeface="Tahoma" pitchFamily="34" charset="0"/>
                <a:cs typeface="Tahoma" pitchFamily="34" charset="0"/>
              </a:rPr>
              <a:t>Autrefois, les femmes n’avaient pas le droit de voter ni d’être élues</a:t>
            </a:r>
            <a:endParaRPr lang="fr-FR" dirty="0">
              <a:latin typeface="Tahoma" pitchFamily="34" charset="0"/>
              <a:ea typeface="Tahoma" pitchFamily="34" charset="0"/>
              <a:cs typeface="Tahoma" pitchFamily="34" charset="0"/>
            </a:endParaRPr>
          </a:p>
        </p:txBody>
      </p:sp>
      <p:cxnSp>
        <p:nvCxnSpPr>
          <p:cNvPr id="15" name="Connecteur droit avec flèche 14"/>
          <p:cNvCxnSpPr>
            <a:stCxn id="3" idx="2"/>
          </p:cNvCxnSpPr>
          <p:nvPr/>
        </p:nvCxnSpPr>
        <p:spPr>
          <a:xfrm rot="16200000" flipH="1">
            <a:off x="4879185" y="3521871"/>
            <a:ext cx="1028704"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3" idx="2"/>
          </p:cNvCxnSpPr>
          <p:nvPr/>
        </p:nvCxnSpPr>
        <p:spPr>
          <a:xfrm rot="5400000">
            <a:off x="2628888" y="2914648"/>
            <a:ext cx="1028704" cy="2857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3" idx="0"/>
          </p:cNvCxnSpPr>
          <p:nvPr/>
        </p:nvCxnSpPr>
        <p:spPr>
          <a:xfrm rot="16200000" flipV="1">
            <a:off x="3357554" y="2000240"/>
            <a:ext cx="428628"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3" idx="0"/>
          </p:cNvCxnSpPr>
          <p:nvPr/>
        </p:nvCxnSpPr>
        <p:spPr>
          <a:xfrm rot="16200000" flipV="1">
            <a:off x="2607455" y="1250141"/>
            <a:ext cx="1785950" cy="2143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3" idx="0"/>
            <a:endCxn id="7" idx="2"/>
          </p:cNvCxnSpPr>
          <p:nvPr/>
        </p:nvCxnSpPr>
        <p:spPr>
          <a:xfrm rot="5400000" flipH="1" flipV="1">
            <a:off x="3589727" y="2196695"/>
            <a:ext cx="200026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3" idx="0"/>
          </p:cNvCxnSpPr>
          <p:nvPr/>
        </p:nvCxnSpPr>
        <p:spPr>
          <a:xfrm rot="5400000" flipH="1" flipV="1">
            <a:off x="4964909" y="1750207"/>
            <a:ext cx="1071570" cy="185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0" y="6356350"/>
            <a:ext cx="9144000" cy="365125"/>
          </a:xfrm>
        </p:spPr>
        <p:txBody>
          <a:bodyPr/>
          <a:lstStyle/>
          <a:p>
            <a:r>
              <a:rPr lang="fr-FR" dirty="0" smtClean="0"/>
              <a:t>Les droits des femmes - Dispositif Clés des savoirs citoyens - CLE - 2019</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57356" y="3214686"/>
            <a:ext cx="4914912" cy="614370"/>
          </a:xfrm>
          <a:ln w="3175">
            <a:solidFill>
              <a:schemeClr val="tx1"/>
            </a:solidFill>
          </a:ln>
        </p:spPr>
        <p:txBody>
          <a:bodyPr/>
          <a:lstStyle/>
          <a:p>
            <a:r>
              <a:rPr lang="fr-FR" dirty="0" smtClean="0">
                <a:solidFill>
                  <a:schemeClr val="tx1"/>
                </a:solidFill>
                <a:latin typeface="Tahoma" pitchFamily="34" charset="0"/>
                <a:ea typeface="Tahoma" pitchFamily="34" charset="0"/>
                <a:cs typeface="Tahoma" pitchFamily="34" charset="0"/>
              </a:rPr>
              <a:t>Les droits des femmes</a:t>
            </a:r>
            <a:endParaRPr lang="fr-FR" dirty="0">
              <a:solidFill>
                <a:schemeClr val="tx1"/>
              </a:solidFill>
              <a:latin typeface="Tahoma" pitchFamily="34" charset="0"/>
              <a:ea typeface="Tahoma" pitchFamily="34" charset="0"/>
              <a:cs typeface="Tahoma" pitchFamily="34" charset="0"/>
            </a:endParaRPr>
          </a:p>
        </p:txBody>
      </p:sp>
      <p:sp>
        <p:nvSpPr>
          <p:cNvPr id="4" name="Sous-titre 2"/>
          <p:cNvSpPr txBox="1">
            <a:spLocks/>
          </p:cNvSpPr>
          <p:nvPr/>
        </p:nvSpPr>
        <p:spPr>
          <a:xfrm>
            <a:off x="428596" y="642918"/>
            <a:ext cx="3786214" cy="2428892"/>
          </a:xfrm>
          <a:prstGeom prst="rect">
            <a:avLst/>
          </a:prstGeom>
          <a:ln w="3175">
            <a:solidFill>
              <a:schemeClr val="tx1"/>
            </a:solidFill>
          </a:ln>
        </p:spPr>
        <p:txBody>
          <a:bodyPr vert="horz" lIns="91440" tIns="45720" rIns="91440" bIns="45720" rtlCol="0">
            <a:noAutofit/>
          </a:bodyPr>
          <a:lstStyle/>
          <a:p>
            <a:r>
              <a:rPr lang="fr-FR" sz="1400" dirty="0">
                <a:latin typeface="Tahoma" pitchFamily="34" charset="0"/>
                <a:ea typeface="Tahoma" pitchFamily="34" charset="0"/>
                <a:cs typeface="Tahoma" pitchFamily="34" charset="0"/>
              </a:rPr>
              <a:t> Les femmes ont le droit à l'égalité pour le travail. Elles ont le même droit que les hommes pour le salaire, pour le travail et les congés (congés payés et de maternité). Les femmes et les hommes peuvent avoir les mêmes activités (loisirs, ménage, cuisine, éducation des enfants</a:t>
            </a:r>
            <a:r>
              <a:rPr lang="fr-FR" sz="1400" dirty="0" smtClean="0">
                <a:latin typeface="Tahoma" pitchFamily="34" charset="0"/>
                <a:ea typeface="Tahoma" pitchFamily="34" charset="0"/>
                <a:cs typeface="Tahoma" pitchFamily="34" charset="0"/>
              </a:rPr>
              <a:t>….).</a:t>
            </a:r>
          </a:p>
          <a:p>
            <a:r>
              <a:rPr lang="fr-FR" sz="1400" dirty="0" smtClean="0">
                <a:latin typeface="Tahoma" pitchFamily="34" charset="0"/>
                <a:ea typeface="Tahoma" pitchFamily="34" charset="0"/>
                <a:cs typeface="Tahoma" pitchFamily="34" charset="0"/>
              </a:rPr>
              <a:t>Les femmes ont le droit de passer le même bac que les hommes. Les femmes ont le droit d'utiliser leur salaire. </a:t>
            </a:r>
          </a:p>
          <a:p>
            <a:r>
              <a:rPr lang="fr-FR" sz="1400" b="1" dirty="0" smtClean="0">
                <a:latin typeface="Tahoma" pitchFamily="34" charset="0"/>
                <a:ea typeface="Tahoma" pitchFamily="34" charset="0"/>
                <a:cs typeface="Tahoma" pitchFamily="34" charset="0"/>
              </a:rPr>
              <a:t>Stéphane</a:t>
            </a:r>
            <a:endParaRPr lang="fr-FR" sz="1400" b="1" dirty="0">
              <a:latin typeface="Tahoma" pitchFamily="34" charset="0"/>
              <a:ea typeface="Tahoma" pitchFamily="34" charset="0"/>
              <a:cs typeface="Tahoma" pitchFamily="34" charset="0"/>
            </a:endParaRPr>
          </a:p>
        </p:txBody>
      </p:sp>
      <p:sp>
        <p:nvSpPr>
          <p:cNvPr id="5" name="Sous-titre 2"/>
          <p:cNvSpPr txBox="1">
            <a:spLocks/>
          </p:cNvSpPr>
          <p:nvPr/>
        </p:nvSpPr>
        <p:spPr>
          <a:xfrm>
            <a:off x="5143504" y="642918"/>
            <a:ext cx="3557590" cy="2428892"/>
          </a:xfrm>
          <a:prstGeom prst="rect">
            <a:avLst/>
          </a:prstGeom>
          <a:ln w="3175">
            <a:solidFill>
              <a:schemeClr val="tx1"/>
            </a:solidFill>
          </a:ln>
        </p:spPr>
        <p:txBody>
          <a:bodyPr vert="horz" lIns="91440" tIns="45720" rIns="91440" bIns="45720" rtlCol="0">
            <a:noAutofit/>
          </a:bodyPr>
          <a:lstStyle/>
          <a:p>
            <a:r>
              <a:rPr lang="fr-FR" sz="1400" dirty="0">
                <a:latin typeface="Tahoma" pitchFamily="34" charset="0"/>
                <a:ea typeface="Tahoma" pitchFamily="34" charset="0"/>
                <a:cs typeface="Tahoma" pitchFamily="34" charset="0"/>
              </a:rPr>
              <a:t> </a:t>
            </a:r>
            <a:r>
              <a:rPr lang="fr-FR" sz="1400" dirty="0" smtClean="0">
                <a:latin typeface="Tahoma" pitchFamily="34" charset="0"/>
                <a:ea typeface="Tahoma" pitchFamily="34" charset="0"/>
                <a:cs typeface="Tahoma" pitchFamily="34" charset="0"/>
              </a:rPr>
              <a:t>La femme a le droit de faire ce qu'elle veut de sa vie et de ses choix.</a:t>
            </a:r>
          </a:p>
          <a:p>
            <a:r>
              <a:rPr lang="fr-FR" sz="1400" dirty="0" smtClean="0">
                <a:latin typeface="Tahoma" pitchFamily="34" charset="0"/>
                <a:ea typeface="Tahoma" pitchFamily="34" charset="0"/>
                <a:cs typeface="Tahoma" pitchFamily="34" charset="0"/>
              </a:rPr>
              <a:t>Les femmes ont le droit de vote. Les femmes ont le droit d'avoir un enfant quand elles veulent. La femme a droit à la contraception et à la pilule du lendemain. La femme a droit à la journée de la femme. </a:t>
            </a:r>
          </a:p>
          <a:p>
            <a:r>
              <a:rPr lang="fr-FR" sz="1400" b="1" dirty="0" smtClean="0">
                <a:latin typeface="Tahoma" pitchFamily="34" charset="0"/>
                <a:ea typeface="Tahoma" pitchFamily="34" charset="0"/>
                <a:cs typeface="Tahoma" pitchFamily="34" charset="0"/>
              </a:rPr>
              <a:t>Jérémy</a:t>
            </a:r>
          </a:p>
          <a:p>
            <a:endParaRPr lang="fr-FR" sz="1400" dirty="0">
              <a:latin typeface="Tahoma" pitchFamily="34" charset="0"/>
              <a:ea typeface="Tahoma" pitchFamily="34" charset="0"/>
              <a:cs typeface="Tahoma" pitchFamily="34" charset="0"/>
            </a:endParaRPr>
          </a:p>
        </p:txBody>
      </p:sp>
      <p:sp>
        <p:nvSpPr>
          <p:cNvPr id="6" name="Sous-titre 2"/>
          <p:cNvSpPr txBox="1">
            <a:spLocks/>
          </p:cNvSpPr>
          <p:nvPr/>
        </p:nvSpPr>
        <p:spPr>
          <a:xfrm>
            <a:off x="1643042" y="4000504"/>
            <a:ext cx="5629292" cy="2428892"/>
          </a:xfrm>
          <a:prstGeom prst="rect">
            <a:avLst/>
          </a:prstGeom>
          <a:ln w="3175">
            <a:solidFill>
              <a:schemeClr val="tx1"/>
            </a:solidFill>
          </a:ln>
        </p:spPr>
        <p:txBody>
          <a:bodyPr vert="horz" lIns="91440" tIns="45720" rIns="91440" bIns="45720" rtlCol="0">
            <a:noAutofit/>
          </a:bodyPr>
          <a:lstStyle/>
          <a:p>
            <a:r>
              <a:rPr lang="fr-FR" sz="1400" dirty="0">
                <a:latin typeface="Tahoma" pitchFamily="34" charset="0"/>
                <a:ea typeface="Tahoma" pitchFamily="34" charset="0"/>
                <a:cs typeface="Tahoma" pitchFamily="34" charset="0"/>
              </a:rPr>
              <a:t> </a:t>
            </a:r>
            <a:r>
              <a:rPr lang="fr-FR" sz="1400" dirty="0" smtClean="0">
                <a:latin typeface="Tahoma" pitchFamily="34" charset="0"/>
                <a:ea typeface="Tahoma" pitchFamily="34" charset="0"/>
                <a:cs typeface="Tahoma" pitchFamily="34" charset="0"/>
              </a:rPr>
              <a:t>Les femmes ont le droit de vote.</a:t>
            </a:r>
          </a:p>
          <a:p>
            <a:r>
              <a:rPr lang="fr-FR" sz="1400" dirty="0" smtClean="0">
                <a:latin typeface="Tahoma" pitchFamily="34" charset="0"/>
                <a:ea typeface="Tahoma" pitchFamily="34" charset="0"/>
                <a:cs typeface="Tahoma" pitchFamily="34" charset="0"/>
              </a:rPr>
              <a:t>Les femmes ont le droit de travailler.</a:t>
            </a:r>
          </a:p>
          <a:p>
            <a:r>
              <a:rPr lang="fr-FR" sz="1400" dirty="0" smtClean="0">
                <a:latin typeface="Tahoma" pitchFamily="34" charset="0"/>
                <a:ea typeface="Tahoma" pitchFamily="34" charset="0"/>
                <a:cs typeface="Tahoma" pitchFamily="34" charset="0"/>
              </a:rPr>
              <a:t>Elles ont droit à l'avortement.</a:t>
            </a:r>
          </a:p>
          <a:p>
            <a:r>
              <a:rPr lang="fr-FR" sz="1400" dirty="0" smtClean="0">
                <a:latin typeface="Tahoma" pitchFamily="34" charset="0"/>
                <a:ea typeface="Tahoma" pitchFamily="34" charset="0"/>
                <a:cs typeface="Tahoma" pitchFamily="34" charset="0"/>
              </a:rPr>
              <a:t>Elles ont droit aux mêmes congés payés que les hommes.</a:t>
            </a:r>
          </a:p>
          <a:p>
            <a:r>
              <a:rPr lang="fr-FR" sz="1400" dirty="0" smtClean="0">
                <a:latin typeface="Tahoma" pitchFamily="34" charset="0"/>
                <a:ea typeface="Tahoma" pitchFamily="34" charset="0"/>
                <a:cs typeface="Tahoma" pitchFamily="34" charset="0"/>
              </a:rPr>
              <a:t>Elles sont à égalité avec les hommes pour toutes les activités (cuisine, ménage et les enfants).</a:t>
            </a:r>
          </a:p>
          <a:p>
            <a:r>
              <a:rPr lang="fr-FR" sz="1400" dirty="0" smtClean="0">
                <a:latin typeface="Tahoma" pitchFamily="34" charset="0"/>
                <a:ea typeface="Tahoma" pitchFamily="34" charset="0"/>
                <a:cs typeface="Tahoma" pitchFamily="34" charset="0"/>
              </a:rPr>
              <a:t>Les femmes ont le droit de vote. Elle a droit au même salaire que les hommes. Le viol est un crime. Le droit à la pilule existe depuis 1967. Les femmes peuvent garder leur salaire; avant, elles devaient tout donner à leur mari ou à leur père. </a:t>
            </a:r>
          </a:p>
          <a:p>
            <a:r>
              <a:rPr lang="fr-FR" sz="1400" b="1" dirty="0" smtClean="0">
                <a:latin typeface="Tahoma" pitchFamily="34" charset="0"/>
                <a:ea typeface="Tahoma" pitchFamily="34" charset="0"/>
                <a:cs typeface="Tahoma" pitchFamily="34" charset="0"/>
              </a:rPr>
              <a:t>Françoise</a:t>
            </a:r>
          </a:p>
          <a:p>
            <a:endParaRPr lang="fr-FR" sz="1400" dirty="0">
              <a:latin typeface="Tahoma" pitchFamily="34" charset="0"/>
              <a:ea typeface="Tahoma" pitchFamily="34" charset="0"/>
              <a:cs typeface="Tahoma" pitchFamily="34" charset="0"/>
            </a:endParaRPr>
          </a:p>
        </p:txBody>
      </p:sp>
      <p:sp>
        <p:nvSpPr>
          <p:cNvPr id="7" name="Espace réservé du pied de page 6"/>
          <p:cNvSpPr>
            <a:spLocks noGrp="1"/>
          </p:cNvSpPr>
          <p:nvPr>
            <p:ph type="ftr" sz="quarter" idx="11"/>
          </p:nvPr>
        </p:nvSpPr>
        <p:spPr>
          <a:xfrm>
            <a:off x="0" y="6492875"/>
            <a:ext cx="9144000" cy="365125"/>
          </a:xfrm>
        </p:spPr>
        <p:txBody>
          <a:bodyPr/>
          <a:lstStyle/>
          <a:p>
            <a:r>
              <a:rPr lang="fr-FR" dirty="0" smtClean="0"/>
              <a:t>Les droits des femmes - Dispositif Clés des savoirs citoyens - CLE - 2019</a:t>
            </a:r>
            <a:endParaRPr lang="fr-FR" dirty="0"/>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71670" y="1071546"/>
            <a:ext cx="4914912" cy="614370"/>
          </a:xfrm>
          <a:ln w="3175">
            <a:solidFill>
              <a:schemeClr val="tx1"/>
            </a:solidFill>
          </a:ln>
        </p:spPr>
        <p:txBody>
          <a:bodyPr/>
          <a:lstStyle/>
          <a:p>
            <a:r>
              <a:rPr lang="fr-FR" dirty="0" smtClean="0">
                <a:solidFill>
                  <a:schemeClr val="tx1"/>
                </a:solidFill>
                <a:latin typeface="Tahoma" pitchFamily="34" charset="0"/>
                <a:ea typeface="Tahoma" pitchFamily="34" charset="0"/>
                <a:cs typeface="Tahoma" pitchFamily="34" charset="0"/>
              </a:rPr>
              <a:t>Inégalités face au travail</a:t>
            </a:r>
            <a:endParaRPr lang="fr-FR" dirty="0">
              <a:solidFill>
                <a:schemeClr val="tx1"/>
              </a:solidFill>
              <a:latin typeface="Tahoma" pitchFamily="34" charset="0"/>
              <a:ea typeface="Tahoma" pitchFamily="34" charset="0"/>
              <a:cs typeface="Tahoma" pitchFamily="34" charset="0"/>
            </a:endParaRPr>
          </a:p>
        </p:txBody>
      </p:sp>
      <p:sp>
        <p:nvSpPr>
          <p:cNvPr id="4" name="Sous-titre 2"/>
          <p:cNvSpPr txBox="1">
            <a:spLocks/>
          </p:cNvSpPr>
          <p:nvPr/>
        </p:nvSpPr>
        <p:spPr>
          <a:xfrm>
            <a:off x="428596" y="2500306"/>
            <a:ext cx="3786214" cy="3786214"/>
          </a:xfrm>
          <a:prstGeom prst="rect">
            <a:avLst/>
          </a:prstGeom>
          <a:ln w="3175">
            <a:solidFill>
              <a:schemeClr val="tx1"/>
            </a:solidFill>
          </a:ln>
        </p:spPr>
        <p:txBody>
          <a:bodyPr vert="horz" lIns="91440" tIns="45720" rIns="91440" bIns="45720" rtlCol="0">
            <a:noAutofit/>
          </a:bodyPr>
          <a:lstStyle/>
          <a:p>
            <a:pPr algn="ctr"/>
            <a:r>
              <a:rPr lang="fr-FR" b="1" dirty="0" smtClean="0">
                <a:latin typeface="Tahoma" pitchFamily="34" charset="0"/>
                <a:ea typeface="Tahoma" pitchFamily="34" charset="0"/>
                <a:cs typeface="Tahoma" pitchFamily="34" charset="0"/>
              </a:rPr>
              <a:t> Aujourd’hui</a:t>
            </a:r>
          </a:p>
          <a:p>
            <a:endParaRPr lang="fr-FR" dirty="0" smtClean="0">
              <a:latin typeface="Tahoma" pitchFamily="34" charset="0"/>
              <a:ea typeface="Tahoma" pitchFamily="34" charset="0"/>
              <a:cs typeface="Tahoma" pitchFamily="34" charset="0"/>
            </a:endParaRPr>
          </a:p>
          <a:p>
            <a:r>
              <a:rPr lang="fr-FR" dirty="0" smtClean="0">
                <a:latin typeface="Tahoma" pitchFamily="34" charset="0"/>
                <a:ea typeface="Tahoma" pitchFamily="34" charset="0"/>
                <a:cs typeface="Tahoma" pitchFamily="34" charset="0"/>
              </a:rPr>
              <a:t>Les femmes ne peuvent pas faire les mêmes métiers que les hommes.</a:t>
            </a:r>
          </a:p>
          <a:p>
            <a:r>
              <a:rPr lang="fr-FR" dirty="0" smtClean="0">
                <a:latin typeface="Tahoma" pitchFamily="34" charset="0"/>
                <a:ea typeface="Tahoma" pitchFamily="34" charset="0"/>
                <a:cs typeface="Tahoma" pitchFamily="34" charset="0"/>
              </a:rPr>
              <a:t>Elles touchent des petites retraites.</a:t>
            </a:r>
          </a:p>
          <a:p>
            <a:r>
              <a:rPr lang="fr-FR" dirty="0" smtClean="0">
                <a:latin typeface="Tahoma" pitchFamily="34" charset="0"/>
                <a:ea typeface="Tahoma" pitchFamily="34" charset="0"/>
                <a:cs typeface="Tahoma" pitchFamily="34" charset="0"/>
              </a:rPr>
              <a:t>Elles ont plus de diplômes mais elles sont moins payées.</a:t>
            </a:r>
          </a:p>
          <a:p>
            <a:r>
              <a:rPr lang="fr-FR" dirty="0" smtClean="0">
                <a:latin typeface="Tahoma" pitchFamily="34" charset="0"/>
                <a:ea typeface="Tahoma" pitchFamily="34" charset="0"/>
                <a:cs typeface="Tahoma" pitchFamily="34" charset="0"/>
              </a:rPr>
              <a:t>La société oblige les femmes à travailler à temps partiel.</a:t>
            </a:r>
          </a:p>
          <a:p>
            <a:r>
              <a:rPr lang="fr-FR" dirty="0" smtClean="0">
                <a:latin typeface="Tahoma" pitchFamily="34" charset="0"/>
                <a:ea typeface="Tahoma" pitchFamily="34" charset="0"/>
                <a:cs typeface="Tahoma" pitchFamily="34" charset="0"/>
              </a:rPr>
              <a:t>Les femmes sont payées 16% moins cher que les hommes.</a:t>
            </a:r>
          </a:p>
          <a:p>
            <a:pPr algn="r"/>
            <a:r>
              <a:rPr lang="fr-FR" b="1" dirty="0" smtClean="0">
                <a:latin typeface="Tahoma" pitchFamily="34" charset="0"/>
                <a:ea typeface="Tahoma" pitchFamily="34" charset="0"/>
                <a:cs typeface="Tahoma" pitchFamily="34" charset="0"/>
              </a:rPr>
              <a:t>Françoise</a:t>
            </a:r>
            <a:endParaRPr lang="fr-FR" b="1" dirty="0">
              <a:latin typeface="Tahoma" pitchFamily="34" charset="0"/>
              <a:ea typeface="Tahoma" pitchFamily="34" charset="0"/>
              <a:cs typeface="Tahoma" pitchFamily="34" charset="0"/>
            </a:endParaRPr>
          </a:p>
        </p:txBody>
      </p:sp>
      <p:sp>
        <p:nvSpPr>
          <p:cNvPr id="5" name="Sous-titre 2"/>
          <p:cNvSpPr txBox="1">
            <a:spLocks/>
          </p:cNvSpPr>
          <p:nvPr/>
        </p:nvSpPr>
        <p:spPr>
          <a:xfrm>
            <a:off x="5072066" y="2500306"/>
            <a:ext cx="3557590" cy="3929090"/>
          </a:xfrm>
          <a:prstGeom prst="rect">
            <a:avLst/>
          </a:prstGeom>
          <a:ln w="3175">
            <a:solidFill>
              <a:schemeClr val="tx1"/>
            </a:solidFill>
          </a:ln>
        </p:spPr>
        <p:txBody>
          <a:bodyPr vert="horz" lIns="91440" tIns="45720" rIns="91440" bIns="45720" rtlCol="0">
            <a:noAutofit/>
          </a:bodyPr>
          <a:lstStyle/>
          <a:p>
            <a:pPr algn="ctr"/>
            <a:r>
              <a:rPr lang="fr-FR" dirty="0">
                <a:latin typeface="Tahoma" pitchFamily="34" charset="0"/>
                <a:ea typeface="Tahoma" pitchFamily="34" charset="0"/>
                <a:cs typeface="Tahoma" pitchFamily="34" charset="0"/>
              </a:rPr>
              <a:t> </a:t>
            </a:r>
            <a:r>
              <a:rPr lang="fr-FR" b="1" dirty="0" smtClean="0">
                <a:latin typeface="Tahoma" pitchFamily="34" charset="0"/>
                <a:ea typeface="Tahoma" pitchFamily="34" charset="0"/>
                <a:cs typeface="Tahoma" pitchFamily="34" charset="0"/>
              </a:rPr>
              <a:t>Demain </a:t>
            </a:r>
          </a:p>
          <a:p>
            <a:endParaRPr lang="fr-FR" dirty="0" smtClean="0">
              <a:latin typeface="Tahoma" pitchFamily="34" charset="0"/>
              <a:ea typeface="Tahoma" pitchFamily="34" charset="0"/>
              <a:cs typeface="Tahoma" pitchFamily="34" charset="0"/>
            </a:endParaRPr>
          </a:p>
          <a:p>
            <a:r>
              <a:rPr lang="fr-FR" dirty="0" smtClean="0">
                <a:latin typeface="Tahoma" pitchFamily="34" charset="0"/>
                <a:ea typeface="Tahoma" pitchFamily="34" charset="0"/>
                <a:cs typeface="Tahoma" pitchFamily="34" charset="0"/>
              </a:rPr>
              <a:t>Les femmes pourront faire les mêmes métiers que les hommes.</a:t>
            </a:r>
          </a:p>
          <a:p>
            <a:r>
              <a:rPr lang="fr-FR" dirty="0" smtClean="0">
                <a:latin typeface="Tahoma" pitchFamily="34" charset="0"/>
                <a:ea typeface="Tahoma" pitchFamily="34" charset="0"/>
                <a:cs typeface="Tahoma" pitchFamily="34" charset="0"/>
              </a:rPr>
              <a:t>Elles toucheront les mêmes retraites.</a:t>
            </a:r>
          </a:p>
          <a:p>
            <a:r>
              <a:rPr lang="fr-FR" dirty="0" smtClean="0">
                <a:latin typeface="Tahoma" pitchFamily="34" charset="0"/>
                <a:ea typeface="Tahoma" pitchFamily="34" charset="0"/>
                <a:cs typeface="Tahoma" pitchFamily="34" charset="0"/>
              </a:rPr>
              <a:t>Elles ont plus de diplômes et elles seront payées à égalité.</a:t>
            </a:r>
          </a:p>
          <a:p>
            <a:r>
              <a:rPr lang="fr-FR" dirty="0" smtClean="0">
                <a:latin typeface="Tahoma" pitchFamily="34" charset="0"/>
                <a:ea typeface="Tahoma" pitchFamily="34" charset="0"/>
                <a:cs typeface="Tahoma" pitchFamily="34" charset="0"/>
              </a:rPr>
              <a:t>La société n'obligera pas les femmes à travailler à temps partiel.</a:t>
            </a:r>
          </a:p>
          <a:p>
            <a:r>
              <a:rPr lang="fr-FR" dirty="0" smtClean="0">
                <a:latin typeface="Tahoma" pitchFamily="34" charset="0"/>
                <a:ea typeface="Tahoma" pitchFamily="34" charset="0"/>
                <a:cs typeface="Tahoma" pitchFamily="34" charset="0"/>
              </a:rPr>
              <a:t>Les femmes seront payées comme les hommes.</a:t>
            </a:r>
          </a:p>
          <a:p>
            <a:pPr algn="r"/>
            <a:r>
              <a:rPr lang="fr-FR" b="1" dirty="0" smtClean="0">
                <a:latin typeface="Tahoma" pitchFamily="34" charset="0"/>
                <a:ea typeface="Tahoma" pitchFamily="34" charset="0"/>
                <a:cs typeface="Tahoma" pitchFamily="34" charset="0"/>
              </a:rPr>
              <a:t>Françoise</a:t>
            </a:r>
            <a:endParaRPr lang="fr-FR" sz="1400" b="1" dirty="0" smtClean="0">
              <a:latin typeface="Tahoma" pitchFamily="34" charset="0"/>
              <a:ea typeface="Tahoma" pitchFamily="34" charset="0"/>
              <a:cs typeface="Tahoma" pitchFamily="34" charset="0"/>
            </a:endParaRPr>
          </a:p>
          <a:p>
            <a:endParaRPr lang="fr-FR" sz="1400" dirty="0">
              <a:latin typeface="Tahoma" pitchFamily="34" charset="0"/>
              <a:ea typeface="Tahoma" pitchFamily="34" charset="0"/>
              <a:cs typeface="Tahoma" pitchFamily="34" charset="0"/>
            </a:endParaRPr>
          </a:p>
        </p:txBody>
      </p:sp>
      <p:cxnSp>
        <p:nvCxnSpPr>
          <p:cNvPr id="10" name="Connecteur droit avec flèche 9"/>
          <p:cNvCxnSpPr>
            <a:stCxn id="3" idx="2"/>
            <a:endCxn id="5" idx="0"/>
          </p:cNvCxnSpPr>
          <p:nvPr/>
        </p:nvCxnSpPr>
        <p:spPr>
          <a:xfrm rot="16200000" flipH="1">
            <a:off x="5282798" y="932243"/>
            <a:ext cx="814390" cy="2321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3" idx="2"/>
          </p:cNvCxnSpPr>
          <p:nvPr/>
        </p:nvCxnSpPr>
        <p:spPr>
          <a:xfrm rot="5400000">
            <a:off x="2857484" y="828664"/>
            <a:ext cx="814390" cy="2528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a:xfrm>
            <a:off x="0" y="6356350"/>
            <a:ext cx="9144000" cy="365125"/>
          </a:xfrm>
        </p:spPr>
        <p:txBody>
          <a:bodyPr/>
          <a:lstStyle/>
          <a:p>
            <a:r>
              <a:rPr lang="fr-FR" smtClean="0"/>
              <a:t>Les droits des femmes - Dispositif Clés des savoirs citoyens - CLE - 2019</a:t>
            </a:r>
            <a:endParaRPr lang="fr-F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1538" y="3214686"/>
            <a:ext cx="6929486" cy="614370"/>
          </a:xfrm>
          <a:ln w="3175">
            <a:solidFill>
              <a:schemeClr val="tx1"/>
            </a:solidFill>
          </a:ln>
        </p:spPr>
        <p:txBody>
          <a:bodyPr>
            <a:normAutofit/>
          </a:bodyPr>
          <a:lstStyle/>
          <a:p>
            <a:r>
              <a:rPr lang="fr-FR" dirty="0" smtClean="0">
                <a:solidFill>
                  <a:schemeClr val="tx1"/>
                </a:solidFill>
                <a:latin typeface="Tahoma" pitchFamily="34" charset="0"/>
                <a:ea typeface="Tahoma" pitchFamily="34" charset="0"/>
                <a:cs typeface="Tahoma" pitchFamily="34" charset="0"/>
              </a:rPr>
              <a:t>Stop aux violences et au harcèlement</a:t>
            </a:r>
            <a:endParaRPr lang="fr-FR" dirty="0">
              <a:solidFill>
                <a:schemeClr val="tx1"/>
              </a:solidFill>
              <a:latin typeface="Tahoma" pitchFamily="34" charset="0"/>
              <a:ea typeface="Tahoma" pitchFamily="34" charset="0"/>
              <a:cs typeface="Tahoma" pitchFamily="34" charset="0"/>
            </a:endParaRPr>
          </a:p>
        </p:txBody>
      </p:sp>
      <p:sp>
        <p:nvSpPr>
          <p:cNvPr id="4" name="Sous-titre 2"/>
          <p:cNvSpPr txBox="1">
            <a:spLocks/>
          </p:cNvSpPr>
          <p:nvPr/>
        </p:nvSpPr>
        <p:spPr>
          <a:xfrm>
            <a:off x="428596" y="642918"/>
            <a:ext cx="2000264" cy="1214446"/>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Agressivité</a:t>
            </a:r>
          </a:p>
          <a:p>
            <a:pPr algn="ctr"/>
            <a:r>
              <a:rPr lang="fr-FR" dirty="0" smtClean="0">
                <a:latin typeface="Tahoma" pitchFamily="34" charset="0"/>
                <a:ea typeface="Tahoma" pitchFamily="34" charset="0"/>
                <a:cs typeface="Tahoma" pitchFamily="34" charset="0"/>
              </a:rPr>
              <a:t>Coups</a:t>
            </a:r>
          </a:p>
          <a:p>
            <a:pPr algn="ctr"/>
            <a:r>
              <a:rPr lang="fr-FR" dirty="0" smtClean="0">
                <a:latin typeface="Tahoma" pitchFamily="34" charset="0"/>
                <a:ea typeface="Tahoma" pitchFamily="34" charset="0"/>
                <a:cs typeface="Tahoma" pitchFamily="34" charset="0"/>
              </a:rPr>
              <a:t>Reproches</a:t>
            </a:r>
          </a:p>
          <a:p>
            <a:pPr algn="ctr"/>
            <a:r>
              <a:rPr lang="fr-FR" dirty="0" smtClean="0">
                <a:latin typeface="Tahoma" pitchFamily="34" charset="0"/>
                <a:ea typeface="Tahoma" pitchFamily="34" charset="0"/>
                <a:cs typeface="Tahoma" pitchFamily="34" charset="0"/>
              </a:rPr>
              <a:t>Critiques </a:t>
            </a:r>
            <a:endParaRPr lang="fr-FR" dirty="0">
              <a:latin typeface="Tahoma" pitchFamily="34" charset="0"/>
              <a:ea typeface="Tahoma" pitchFamily="34" charset="0"/>
              <a:cs typeface="Tahoma" pitchFamily="34" charset="0"/>
            </a:endParaRPr>
          </a:p>
        </p:txBody>
      </p:sp>
      <p:sp>
        <p:nvSpPr>
          <p:cNvPr id="7" name="Sous-titre 2"/>
          <p:cNvSpPr txBox="1">
            <a:spLocks/>
          </p:cNvSpPr>
          <p:nvPr/>
        </p:nvSpPr>
        <p:spPr>
          <a:xfrm>
            <a:off x="3428992" y="428604"/>
            <a:ext cx="2357454" cy="785818"/>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Les avances du patron</a:t>
            </a:r>
            <a:endParaRPr lang="fr-FR" dirty="0">
              <a:latin typeface="Tahoma" pitchFamily="34" charset="0"/>
              <a:ea typeface="Tahoma" pitchFamily="34" charset="0"/>
              <a:cs typeface="Tahoma" pitchFamily="34" charset="0"/>
            </a:endParaRPr>
          </a:p>
        </p:txBody>
      </p:sp>
      <p:sp>
        <p:nvSpPr>
          <p:cNvPr id="8" name="Sous-titre 2"/>
          <p:cNvSpPr txBox="1">
            <a:spLocks/>
          </p:cNvSpPr>
          <p:nvPr/>
        </p:nvSpPr>
        <p:spPr>
          <a:xfrm>
            <a:off x="214282" y="2357430"/>
            <a:ext cx="2357454" cy="428628"/>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Violences conjugales</a:t>
            </a:r>
            <a:endParaRPr lang="fr-FR" dirty="0">
              <a:latin typeface="Tahoma" pitchFamily="34" charset="0"/>
              <a:ea typeface="Tahoma" pitchFamily="34" charset="0"/>
              <a:cs typeface="Tahoma" pitchFamily="34" charset="0"/>
            </a:endParaRPr>
          </a:p>
        </p:txBody>
      </p:sp>
      <p:sp>
        <p:nvSpPr>
          <p:cNvPr id="9" name="Sous-titre 2"/>
          <p:cNvSpPr txBox="1">
            <a:spLocks/>
          </p:cNvSpPr>
          <p:nvPr/>
        </p:nvSpPr>
        <p:spPr>
          <a:xfrm>
            <a:off x="357158" y="4857760"/>
            <a:ext cx="2428892" cy="1071570"/>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Forcer </a:t>
            </a:r>
          </a:p>
          <a:p>
            <a:pPr algn="ctr"/>
            <a:endParaRPr lang="fr-FR" dirty="0" smtClean="0">
              <a:latin typeface="Tahoma" pitchFamily="34" charset="0"/>
              <a:ea typeface="Tahoma" pitchFamily="34" charset="0"/>
              <a:cs typeface="Tahoma" pitchFamily="34" charset="0"/>
            </a:endParaRPr>
          </a:p>
          <a:p>
            <a:pPr algn="ctr"/>
            <a:r>
              <a:rPr lang="fr-FR" dirty="0" smtClean="0">
                <a:latin typeface="Tahoma" pitchFamily="34" charset="0"/>
                <a:ea typeface="Tahoma" pitchFamily="34" charset="0"/>
                <a:cs typeface="Tahoma" pitchFamily="34" charset="0"/>
              </a:rPr>
              <a:t>obliger</a:t>
            </a:r>
            <a:endParaRPr lang="fr-FR" dirty="0">
              <a:latin typeface="Tahoma" pitchFamily="34" charset="0"/>
              <a:ea typeface="Tahoma" pitchFamily="34" charset="0"/>
              <a:cs typeface="Tahoma" pitchFamily="34" charset="0"/>
            </a:endParaRPr>
          </a:p>
        </p:txBody>
      </p:sp>
      <p:sp>
        <p:nvSpPr>
          <p:cNvPr id="10" name="Sous-titre 2"/>
          <p:cNvSpPr txBox="1">
            <a:spLocks/>
          </p:cNvSpPr>
          <p:nvPr/>
        </p:nvSpPr>
        <p:spPr>
          <a:xfrm>
            <a:off x="5072066" y="4857760"/>
            <a:ext cx="2928958" cy="1357322"/>
          </a:xfrm>
          <a:prstGeom prst="rect">
            <a:avLst/>
          </a:prstGeom>
          <a:ln w="3175">
            <a:solidFill>
              <a:schemeClr val="tx1"/>
            </a:solidFill>
          </a:ln>
        </p:spPr>
        <p:txBody>
          <a:bodyPr vert="horz" lIns="91440" tIns="45720" rIns="91440" bIns="45720" rtlCol="0">
            <a:noAutofit/>
          </a:bodyPr>
          <a:lstStyle/>
          <a:p>
            <a:pPr algn="ctr"/>
            <a:r>
              <a:rPr lang="fr-FR" sz="2000" dirty="0" smtClean="0">
                <a:latin typeface="Tahoma" pitchFamily="34" charset="0"/>
                <a:ea typeface="Tahoma" pitchFamily="34" charset="0"/>
                <a:cs typeface="Tahoma" pitchFamily="34" charset="0"/>
              </a:rPr>
              <a:t>Viol</a:t>
            </a:r>
          </a:p>
          <a:p>
            <a:pPr algn="ctr"/>
            <a:endParaRPr lang="fr-FR" sz="2000" dirty="0" smtClean="0">
              <a:latin typeface="Tahoma" pitchFamily="34" charset="0"/>
              <a:ea typeface="Tahoma" pitchFamily="34" charset="0"/>
              <a:cs typeface="Tahoma" pitchFamily="34" charset="0"/>
            </a:endParaRPr>
          </a:p>
          <a:p>
            <a:pPr algn="ctr"/>
            <a:r>
              <a:rPr lang="fr-FR" sz="2000" dirty="0" smtClean="0">
                <a:latin typeface="Tahoma" pitchFamily="34" charset="0"/>
                <a:ea typeface="Tahoma" pitchFamily="34" charset="0"/>
                <a:cs typeface="Tahoma" pitchFamily="34" charset="0"/>
              </a:rPr>
              <a:t>Peur</a:t>
            </a:r>
            <a:endParaRPr lang="fr-FR" sz="2000" dirty="0">
              <a:latin typeface="Tahoma" pitchFamily="34" charset="0"/>
              <a:ea typeface="Tahoma" pitchFamily="34" charset="0"/>
              <a:cs typeface="Tahoma" pitchFamily="34" charset="0"/>
            </a:endParaRPr>
          </a:p>
        </p:txBody>
      </p:sp>
      <p:sp>
        <p:nvSpPr>
          <p:cNvPr id="11" name="Sous-titre 2"/>
          <p:cNvSpPr txBox="1">
            <a:spLocks/>
          </p:cNvSpPr>
          <p:nvPr/>
        </p:nvSpPr>
        <p:spPr>
          <a:xfrm>
            <a:off x="6429388" y="500042"/>
            <a:ext cx="2214578" cy="1643074"/>
          </a:xfrm>
          <a:prstGeom prst="rect">
            <a:avLst/>
          </a:prstGeom>
          <a:ln w="3175">
            <a:solidFill>
              <a:schemeClr val="tx1"/>
            </a:solidFill>
          </a:ln>
        </p:spPr>
        <p:txBody>
          <a:bodyPr vert="horz" lIns="91440" tIns="45720" rIns="91440" bIns="45720" rtlCol="0">
            <a:noAutofit/>
          </a:bodyPr>
          <a:lstStyle/>
          <a:p>
            <a:pPr algn="ctr"/>
            <a:r>
              <a:rPr lang="fr-FR" dirty="0" smtClean="0">
                <a:latin typeface="Tahoma" pitchFamily="34" charset="0"/>
                <a:ea typeface="Tahoma" pitchFamily="34" charset="0"/>
                <a:cs typeface="Tahoma" pitchFamily="34" charset="0"/>
              </a:rPr>
              <a:t>Insultes</a:t>
            </a:r>
          </a:p>
          <a:p>
            <a:pPr algn="ctr"/>
            <a:endParaRPr lang="fr-FR" dirty="0" smtClean="0">
              <a:latin typeface="Tahoma" pitchFamily="34" charset="0"/>
              <a:ea typeface="Tahoma" pitchFamily="34" charset="0"/>
              <a:cs typeface="Tahoma" pitchFamily="34" charset="0"/>
            </a:endParaRPr>
          </a:p>
          <a:p>
            <a:pPr algn="ctr"/>
            <a:r>
              <a:rPr lang="fr-FR" dirty="0" smtClean="0">
                <a:latin typeface="Tahoma" pitchFamily="34" charset="0"/>
                <a:ea typeface="Tahoma" pitchFamily="34" charset="0"/>
                <a:cs typeface="Tahoma" pitchFamily="34" charset="0"/>
              </a:rPr>
              <a:t>Gestes</a:t>
            </a:r>
          </a:p>
          <a:p>
            <a:pPr algn="ctr"/>
            <a:endParaRPr lang="fr-FR" dirty="0" smtClean="0">
              <a:latin typeface="Tahoma" pitchFamily="34" charset="0"/>
              <a:ea typeface="Tahoma" pitchFamily="34" charset="0"/>
              <a:cs typeface="Tahoma" pitchFamily="34" charset="0"/>
            </a:endParaRPr>
          </a:p>
          <a:p>
            <a:pPr algn="ctr"/>
            <a:r>
              <a:rPr lang="fr-FR" dirty="0" smtClean="0">
                <a:latin typeface="Tahoma" pitchFamily="34" charset="0"/>
                <a:ea typeface="Tahoma" pitchFamily="34" charset="0"/>
                <a:cs typeface="Tahoma" pitchFamily="34" charset="0"/>
              </a:rPr>
              <a:t>Blagues</a:t>
            </a:r>
          </a:p>
        </p:txBody>
      </p:sp>
      <p:cxnSp>
        <p:nvCxnSpPr>
          <p:cNvPr id="15" name="Connecteur droit avec flèche 14"/>
          <p:cNvCxnSpPr>
            <a:stCxn id="3" idx="2"/>
          </p:cNvCxnSpPr>
          <p:nvPr/>
        </p:nvCxnSpPr>
        <p:spPr>
          <a:xfrm rot="16200000" flipH="1">
            <a:off x="4861325" y="3504012"/>
            <a:ext cx="1028704" cy="1678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3" idx="2"/>
          </p:cNvCxnSpPr>
          <p:nvPr/>
        </p:nvCxnSpPr>
        <p:spPr>
          <a:xfrm rot="5400000">
            <a:off x="2611030" y="2932509"/>
            <a:ext cx="1028705" cy="2821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3" idx="0"/>
          </p:cNvCxnSpPr>
          <p:nvPr/>
        </p:nvCxnSpPr>
        <p:spPr>
          <a:xfrm rot="16200000" flipV="1">
            <a:off x="3339695" y="2018100"/>
            <a:ext cx="428628" cy="1964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3" idx="0"/>
          </p:cNvCxnSpPr>
          <p:nvPr/>
        </p:nvCxnSpPr>
        <p:spPr>
          <a:xfrm rot="16200000" flipV="1">
            <a:off x="2589596" y="1268001"/>
            <a:ext cx="1785950" cy="2107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3" idx="0"/>
            <a:endCxn id="7" idx="2"/>
          </p:cNvCxnSpPr>
          <p:nvPr/>
        </p:nvCxnSpPr>
        <p:spPr>
          <a:xfrm rot="5400000" flipH="1" flipV="1">
            <a:off x="3571868" y="2178835"/>
            <a:ext cx="200026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3" idx="0"/>
          </p:cNvCxnSpPr>
          <p:nvPr/>
        </p:nvCxnSpPr>
        <p:spPr>
          <a:xfrm rot="5400000" flipH="1" flipV="1">
            <a:off x="4947051" y="1732350"/>
            <a:ext cx="1071567" cy="1893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0" y="6356350"/>
            <a:ext cx="9144000" cy="365125"/>
          </a:xfrm>
        </p:spPr>
        <p:txBody>
          <a:bodyPr/>
          <a:lstStyle/>
          <a:p>
            <a:r>
              <a:rPr lang="fr-FR" dirty="0" smtClean="0"/>
              <a:t>Les droits des femmes - Dispositif Clés des savoirs citoyens - CLE - 2019</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1.4|1.6|1.8"/>
</p:tagLst>
</file>

<file path=ppt/tags/tag2.xml><?xml version="1.0" encoding="utf-8"?>
<p:tagLst xmlns:a="http://schemas.openxmlformats.org/drawingml/2006/main" xmlns:r="http://schemas.openxmlformats.org/officeDocument/2006/relationships" xmlns:p="http://schemas.openxmlformats.org/presentationml/2006/main">
  <p:tag name="TIMING" val="|11.3|1.4|1.6|1.8"/>
</p:tagLst>
</file>

<file path=ppt/tags/tag3.xml><?xml version="1.0" encoding="utf-8"?>
<p:tagLst xmlns:a="http://schemas.openxmlformats.org/drawingml/2006/main" xmlns:r="http://schemas.openxmlformats.org/officeDocument/2006/relationships" xmlns:p="http://schemas.openxmlformats.org/presentationml/2006/main">
  <p:tag name="TIMING" val="|11.3|1.4|1.6|1.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866</Words>
  <Application>Microsoft Office PowerPoint</Application>
  <PresentationFormat>Affichage à l'écran (4:3)</PresentationFormat>
  <Paragraphs>86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Les droits des femmes   Dispositif Clés des savoirs citoyens Association CLE 2019 </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Elodie Morisset</cp:lastModifiedBy>
  <cp:revision>16</cp:revision>
  <dcterms:created xsi:type="dcterms:W3CDTF">2019-10-14T19:44:32Z</dcterms:created>
  <dcterms:modified xsi:type="dcterms:W3CDTF">2019-11-04T11:07:10Z</dcterms:modified>
</cp:coreProperties>
</file>